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Noto Sans T Chinese Bold" panose="020B0800000000000000" pitchFamily="34" charset="-128"/>
      <p:regular r:id="rId18"/>
      <p:bold r:id="rId19"/>
    </p:embeddedFont>
    <p:embeddedFont>
      <p:font typeface="AC Soft Icecream" panose="02000603000000000000" pitchFamily="2" charset="0"/>
      <p:regular r:id="rId20"/>
    </p:embeddedFont>
    <p:embeddedFont>
      <p:font typeface="Canva Sans" panose="020B0503030501040103" pitchFamily="34" charset="0"/>
      <p:regular r:id="rId21"/>
    </p:embeddedFont>
    <p:embeddedFont>
      <p:font typeface="Canva Sans Bold" panose="020B0803030501040103" pitchFamily="34" charset="0"/>
      <p:regular r:id="rId22"/>
      <p:bold r:id="rId23"/>
    </p:embeddedFont>
    <p:embeddedFont>
      <p:font typeface="DM Sans" pitchFamily="2" charset="77"/>
      <p:regular r:id="rId24"/>
    </p:embeddedFont>
    <p:embeddedFont>
      <p:font typeface="DM Sans Bold" pitchFamily="2" charset="77"/>
      <p:regular r:id="rId25"/>
      <p:bold r:id="rId26"/>
    </p:embeddedFont>
    <p:embeddedFont>
      <p:font typeface="Poppins" pitchFamily="2" charset="77"/>
      <p:regular r:id="rId27"/>
    </p:embeddedFont>
    <p:embeddedFont>
      <p:font typeface="Telegraf" pitchFamily="2" charset="77"/>
      <p:regular r:id="rId28"/>
    </p:embeddedFont>
    <p:embeddedFont>
      <p:font typeface="Telegraf Bold" pitchFamily="2" charset="7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10" autoAdjust="0"/>
  </p:normalViewPr>
  <p:slideViewPr>
    <p:cSldViewPr>
      <p:cViewPr>
        <p:scale>
          <a:sx n="54" d="100"/>
          <a:sy n="54" d="100"/>
        </p:scale>
        <p:origin x="1800" y="9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Good morning, everyone. We are Team Eagles from the University of Washington, and this is our project: iCare — Scalable Vision for All.</a:t>
            </a:r>
          </a:p>
          <a:p>
            <a:r>
              <a:rPr lang="en-US"/>
              <a:t>We’re here to present a solution that brings accessible, AI-powered vision care to underserved populations.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Defending Our Architecture Choices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Microservices: Faster scaling, localized failure resilience, service-specific scaling (critical for regional expansions).</a:t>
            </a:r>
          </a:p>
          <a:p>
            <a:r>
              <a:rPr lang="en-US"/>
              <a:t>Event-Driven: Offline-first workflows, asynchronous sync for rural low-connectivity scenarios.</a:t>
            </a:r>
          </a:p>
          <a:p>
            <a:r>
              <a:rPr lang="en-US"/>
              <a:t>Mobile-First + Edge AI: Vision tests and analysis work even without stable internet.</a:t>
            </a:r>
          </a:p>
          <a:p>
            <a:r>
              <a:rPr lang="en-US"/>
              <a:t>Privacy by Design: User ownership of data, 7-day image TTL, compliant by default with global health data standards.</a:t>
            </a:r>
          </a:p>
          <a:p>
            <a:r>
              <a:rPr lang="en-US"/>
              <a:t>Result: A platform that can operate at 100M users, even across rural India, without breaking.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Defending Our Architecture Choices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Microservices: Faster scaling, localized failure resilience, service-specific scaling (critical for regional expansions).</a:t>
            </a:r>
          </a:p>
          <a:p>
            <a:r>
              <a:rPr lang="en-US"/>
              <a:t>Event-Driven: Offline-first workflows, asynchronous sync for rural low-connectivity scenarios.</a:t>
            </a:r>
          </a:p>
          <a:p>
            <a:r>
              <a:rPr lang="en-US"/>
              <a:t>Mobile-First + Edge AI: Vision tests and analysis work even without stable internet.</a:t>
            </a:r>
          </a:p>
          <a:p>
            <a:r>
              <a:rPr lang="en-US"/>
              <a:t>Privacy by Design: User ownership of data, 7-day image TTL, compliant by default with global health data standards.</a:t>
            </a:r>
          </a:p>
          <a:p>
            <a:r>
              <a:rPr lang="en-US"/>
              <a:t>Result: A platform that can operate at 100M users, even across rural India, without breaking.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Open Mobile App: Language selection, instant accessibility.</a:t>
            </a:r>
          </a:p>
          <a:p>
            <a:endParaRPr lang="en-US"/>
          </a:p>
          <a:p>
            <a:r>
              <a:rPr lang="en-US"/>
              <a:t>Self-Test Vision: Landolt-C, Ishihara, astigmatism tests via front camera.</a:t>
            </a:r>
          </a:p>
          <a:p>
            <a:endParaRPr lang="en-US"/>
          </a:p>
          <a:p>
            <a:r>
              <a:rPr lang="en-US"/>
              <a:t>AI Risk Assessment: Immediate results with actionable next steps.</a:t>
            </a:r>
          </a:p>
          <a:p>
            <a:endParaRPr lang="en-US"/>
          </a:p>
          <a:p>
            <a:r>
              <a:rPr lang="en-US"/>
              <a:t>Book Appointments / Order Glasses: Direct booking and subsidized ordering.</a:t>
            </a:r>
          </a:p>
          <a:p>
            <a:endParaRPr lang="en-US"/>
          </a:p>
          <a:p>
            <a:r>
              <a:rPr lang="en-US"/>
              <a:t>Monitor Vision History: Track improvements and future risks.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chose React Native for cross-platform mobile, OpenCV for edge vision processing, and PostgreSQL for structured health data.</a:t>
            </a:r>
          </a:p>
          <a:p>
            <a:r>
              <a:rPr lang="en-US"/>
              <a:t>AWS Lambda keeps compute costs low while scaling, and Hugging Face APIs enable fast ML deployment.</a:t>
            </a:r>
          </a:p>
          <a:p>
            <a:r>
              <a:rPr lang="en-US"/>
              <a:t>Every choice was made for speed, scale, and accessibility.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57162">
            <a:off x="7273734" y="-2527892"/>
            <a:ext cx="12950336" cy="14550940"/>
          </a:xfrm>
          <a:custGeom>
            <a:avLst/>
            <a:gdLst/>
            <a:ahLst/>
            <a:cxnLst/>
            <a:rect l="l" t="t" r="r" b="b"/>
            <a:pathLst>
              <a:path w="12950336" h="14550940">
                <a:moveTo>
                  <a:pt x="0" y="0"/>
                </a:moveTo>
                <a:lnTo>
                  <a:pt x="12950336" y="0"/>
                </a:lnTo>
                <a:lnTo>
                  <a:pt x="12950336" y="14550939"/>
                </a:lnTo>
                <a:lnTo>
                  <a:pt x="0" y="14550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463639" y="8692852"/>
            <a:ext cx="793472" cy="787812"/>
            <a:chOff x="0" y="0"/>
            <a:chExt cx="289003" cy="2869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08821" y="9027446"/>
            <a:ext cx="3932573" cy="906436"/>
            <a:chOff x="0" y="0"/>
            <a:chExt cx="5243431" cy="12085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17304" y="3097336"/>
            <a:ext cx="12231598" cy="197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107"/>
              </a:lnSpc>
            </a:pPr>
            <a:r>
              <a:rPr lang="en-US" sz="1398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Eagles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7304" y="5048251"/>
            <a:ext cx="15253392" cy="2733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University of Washington MSIS</a:t>
            </a:r>
          </a:p>
          <a:p>
            <a:pPr algn="l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Prathik Pittala, Nikita kumari, Jung-Yu Shen</a:t>
            </a:r>
          </a:p>
          <a:p>
            <a:pPr algn="l">
              <a:lnSpc>
                <a:spcPts val="7279"/>
              </a:lnSpc>
            </a:pPr>
            <a:endParaRPr lang="en-US" sz="51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92A8B07B-5D8E-5FCB-7B26-BBA2966DDA73}"/>
              </a:ext>
            </a:extLst>
          </p:cNvPr>
          <p:cNvGrpSpPr/>
          <p:nvPr/>
        </p:nvGrpSpPr>
        <p:grpSpPr>
          <a:xfrm>
            <a:off x="608821" y="558583"/>
            <a:ext cx="1460680" cy="1946597"/>
            <a:chOff x="0" y="0"/>
            <a:chExt cx="1520915" cy="212506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4B8594D-95FB-8419-53F1-BE716194FB23}"/>
                </a:ext>
              </a:extLst>
            </p:cNvPr>
            <p:cNvSpPr/>
            <p:nvPr/>
          </p:nvSpPr>
          <p:spPr>
            <a:xfrm>
              <a:off x="0" y="0"/>
              <a:ext cx="1520915" cy="1518717"/>
            </a:xfrm>
            <a:custGeom>
              <a:avLst/>
              <a:gdLst/>
              <a:ahLst/>
              <a:cxnLst/>
              <a:rect l="l" t="t" r="r" b="b"/>
              <a:pathLst>
                <a:path w="1520915" h="1518717">
                  <a:moveTo>
                    <a:pt x="0" y="0"/>
                  </a:moveTo>
                  <a:lnTo>
                    <a:pt x="1520915" y="0"/>
                  </a:lnTo>
                  <a:lnTo>
                    <a:pt x="1520915" y="1518717"/>
                  </a:lnTo>
                  <a:lnTo>
                    <a:pt x="0" y="1518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CE150486-A05D-F408-82AB-53546EB6CB35}"/>
                </a:ext>
              </a:extLst>
            </p:cNvPr>
            <p:cNvSpPr txBox="1"/>
            <p:nvPr/>
          </p:nvSpPr>
          <p:spPr>
            <a:xfrm>
              <a:off x="33546" y="1461567"/>
              <a:ext cx="1453823" cy="66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0"/>
                </a:lnSpc>
              </a:pPr>
              <a:r>
                <a:rPr lang="en-US" sz="2986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4483" y="1790346"/>
            <a:ext cx="9954972" cy="5657534"/>
            <a:chOff x="0" y="0"/>
            <a:chExt cx="2621886" cy="14900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1886" cy="1490050"/>
            </a:xfrm>
            <a:custGeom>
              <a:avLst/>
              <a:gdLst/>
              <a:ahLst/>
              <a:cxnLst/>
              <a:rect l="l" t="t" r="r" b="b"/>
              <a:pathLst>
                <a:path w="2621886" h="1490050">
                  <a:moveTo>
                    <a:pt x="43551" y="0"/>
                  </a:moveTo>
                  <a:lnTo>
                    <a:pt x="2578335" y="0"/>
                  </a:lnTo>
                  <a:cubicBezTo>
                    <a:pt x="2589885" y="0"/>
                    <a:pt x="2600963" y="4588"/>
                    <a:pt x="2609130" y="12756"/>
                  </a:cubicBezTo>
                  <a:cubicBezTo>
                    <a:pt x="2617297" y="20923"/>
                    <a:pt x="2621886" y="32000"/>
                    <a:pt x="2621886" y="43551"/>
                  </a:cubicBezTo>
                  <a:lnTo>
                    <a:pt x="2621886" y="1446499"/>
                  </a:lnTo>
                  <a:cubicBezTo>
                    <a:pt x="2621886" y="1458050"/>
                    <a:pt x="2617297" y="1469127"/>
                    <a:pt x="2609130" y="1477295"/>
                  </a:cubicBezTo>
                  <a:cubicBezTo>
                    <a:pt x="2600963" y="1485462"/>
                    <a:pt x="2589885" y="1490050"/>
                    <a:pt x="2578335" y="1490050"/>
                  </a:cubicBezTo>
                  <a:lnTo>
                    <a:pt x="43551" y="1490050"/>
                  </a:lnTo>
                  <a:cubicBezTo>
                    <a:pt x="32000" y="1490050"/>
                    <a:pt x="20923" y="1485462"/>
                    <a:pt x="12756" y="1477295"/>
                  </a:cubicBezTo>
                  <a:cubicBezTo>
                    <a:pt x="4588" y="1469127"/>
                    <a:pt x="0" y="1458050"/>
                    <a:pt x="0" y="1446499"/>
                  </a:cubicBezTo>
                  <a:lnTo>
                    <a:pt x="0" y="43551"/>
                  </a:lnTo>
                  <a:cubicBezTo>
                    <a:pt x="0" y="32000"/>
                    <a:pt x="4588" y="20923"/>
                    <a:pt x="12756" y="12756"/>
                  </a:cubicBezTo>
                  <a:cubicBezTo>
                    <a:pt x="20923" y="4588"/>
                    <a:pt x="32000" y="0"/>
                    <a:pt x="435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621886" cy="155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3986" y="8234980"/>
            <a:ext cx="16682906" cy="1233630"/>
            <a:chOff x="0" y="0"/>
            <a:chExt cx="4393852" cy="3249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93852" cy="324907"/>
            </a:xfrm>
            <a:custGeom>
              <a:avLst/>
              <a:gdLst/>
              <a:ahLst/>
              <a:cxnLst/>
              <a:rect l="l" t="t" r="r" b="b"/>
              <a:pathLst>
                <a:path w="4393852" h="324907">
                  <a:moveTo>
                    <a:pt x="21811" y="0"/>
                  </a:moveTo>
                  <a:lnTo>
                    <a:pt x="4372041" y="0"/>
                  </a:lnTo>
                  <a:cubicBezTo>
                    <a:pt x="4384087" y="0"/>
                    <a:pt x="4393852" y="9765"/>
                    <a:pt x="4393852" y="21811"/>
                  </a:cubicBezTo>
                  <a:lnTo>
                    <a:pt x="4393852" y="303096"/>
                  </a:lnTo>
                  <a:cubicBezTo>
                    <a:pt x="4393852" y="315142"/>
                    <a:pt x="4384087" y="324907"/>
                    <a:pt x="4372041" y="324907"/>
                  </a:cubicBezTo>
                  <a:lnTo>
                    <a:pt x="21811" y="324907"/>
                  </a:lnTo>
                  <a:cubicBezTo>
                    <a:pt x="9765" y="324907"/>
                    <a:pt x="0" y="315142"/>
                    <a:pt x="0" y="303096"/>
                  </a:cubicBezTo>
                  <a:lnTo>
                    <a:pt x="0" y="21811"/>
                  </a:lnTo>
                  <a:cubicBezTo>
                    <a:pt x="0" y="9765"/>
                    <a:pt x="9765" y="0"/>
                    <a:pt x="218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393852" cy="391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129579" y="2286567"/>
            <a:ext cx="1357313" cy="1357313"/>
          </a:xfrm>
          <a:custGeom>
            <a:avLst/>
            <a:gdLst/>
            <a:ahLst/>
            <a:cxnLst/>
            <a:rect l="l" t="t" r="r" b="b"/>
            <a:pathLst>
              <a:path w="1357313" h="1357313">
                <a:moveTo>
                  <a:pt x="0" y="0"/>
                </a:moveTo>
                <a:lnTo>
                  <a:pt x="1357313" y="0"/>
                </a:lnTo>
                <a:lnTo>
                  <a:pt x="1357313" y="1357313"/>
                </a:lnTo>
                <a:lnTo>
                  <a:pt x="0" y="1357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53913" y="8555033"/>
            <a:ext cx="16383051" cy="62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2"/>
              </a:lnSpc>
            </a:pPr>
            <a:r>
              <a:rPr lang="en-US" sz="4296" b="1" spc="-19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Privacy-first, trust-centered product ethics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6251" y="3803057"/>
            <a:ext cx="9783203" cy="22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7"/>
              </a:lnSpc>
            </a:pPr>
            <a:r>
              <a:rPr lang="en-US" sz="265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SCRUM Agile → Fast iteration, small releases</a:t>
            </a:r>
          </a:p>
          <a:p>
            <a:pPr algn="l">
              <a:lnSpc>
                <a:spcPts val="6177"/>
              </a:lnSpc>
            </a:pPr>
            <a:r>
              <a:rPr lang="en-US" sz="265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Modular Microservices → Deploy per region</a:t>
            </a:r>
          </a:p>
          <a:p>
            <a:pPr algn="l">
              <a:lnSpc>
                <a:spcPts val="6177"/>
              </a:lnSpc>
            </a:pPr>
            <a:r>
              <a:rPr lang="en-US" sz="265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Open-Source + Cloud Credits → $0 infra, maximum flexibility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26896" y="2571040"/>
          <a:ext cx="7063028" cy="4349314"/>
        </p:xfrm>
        <a:graphic>
          <a:graphicData uri="http://schemas.openxmlformats.org/drawingml/2006/table">
            <a:tbl>
              <a:tblPr/>
              <a:tblGrid>
                <a:gridCol w="2349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7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9599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Build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Borrow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Buy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456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Offline-first </a:t>
                      </a:r>
                      <a:endParaRPr lang="en-US" sz="1100"/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mobile UI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TensorFlow for 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Google Translation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6259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Vision test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OpenMRS for health records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Cloud messaging </a:t>
                      </a:r>
                      <a:endParaRPr lang="en-US" sz="1100"/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(e.g. Firebase)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5"/>
          <p:cNvGrpSpPr/>
          <p:nvPr/>
        </p:nvGrpSpPr>
        <p:grpSpPr>
          <a:xfrm>
            <a:off x="953913" y="8851795"/>
            <a:ext cx="3932573" cy="906436"/>
            <a:chOff x="0" y="0"/>
            <a:chExt cx="5243431" cy="12085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370404" y="3225159"/>
            <a:ext cx="9611434" cy="41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3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WE CAN SCALE WITHOUT BREAKING?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1D719571-7281-9832-13EB-6DEB15A88CF3}"/>
              </a:ext>
            </a:extLst>
          </p:cNvPr>
          <p:cNvGrpSpPr/>
          <p:nvPr/>
        </p:nvGrpSpPr>
        <p:grpSpPr>
          <a:xfrm>
            <a:off x="790891" y="437618"/>
            <a:ext cx="1418909" cy="1841118"/>
            <a:chOff x="0" y="0"/>
            <a:chExt cx="1387279" cy="193834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5CFEFAF-A168-7FB3-E929-306DC2FF2ABF}"/>
                </a:ext>
              </a:extLst>
            </p:cNvPr>
            <p:cNvSpPr/>
            <p:nvPr/>
          </p:nvSpPr>
          <p:spPr>
            <a:xfrm>
              <a:off x="0" y="0"/>
              <a:ext cx="1387279" cy="1385274"/>
            </a:xfrm>
            <a:custGeom>
              <a:avLst/>
              <a:gdLst/>
              <a:ahLst/>
              <a:cxnLst/>
              <a:rect l="l" t="t" r="r" b="b"/>
              <a:pathLst>
                <a:path w="1387279" h="1385274">
                  <a:moveTo>
                    <a:pt x="0" y="0"/>
                  </a:moveTo>
                  <a:lnTo>
                    <a:pt x="1387279" y="0"/>
                  </a:lnTo>
                  <a:lnTo>
                    <a:pt x="1387279" y="1385274"/>
                  </a:lnTo>
                  <a:lnTo>
                    <a:pt x="0" y="138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36DB6936-8E25-9239-072C-4140A327F543}"/>
                </a:ext>
              </a:extLst>
            </p:cNvPr>
            <p:cNvSpPr txBox="1"/>
            <p:nvPr/>
          </p:nvSpPr>
          <p:spPr>
            <a:xfrm>
              <a:off x="30598" y="1328124"/>
              <a:ext cx="1326082" cy="61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3"/>
                </a:lnSpc>
              </a:pPr>
              <a:r>
                <a:rPr lang="en-US" sz="2723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53913" y="8851795"/>
            <a:ext cx="3932573" cy="906436"/>
            <a:chOff x="0" y="0"/>
            <a:chExt cx="5243431" cy="12085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307651" y="120528"/>
            <a:ext cx="10524027" cy="10597111"/>
          </a:xfrm>
          <a:custGeom>
            <a:avLst/>
            <a:gdLst/>
            <a:ahLst/>
            <a:cxnLst/>
            <a:rect l="l" t="t" r="r" b="b"/>
            <a:pathLst>
              <a:path w="10524027" h="10597111">
                <a:moveTo>
                  <a:pt x="0" y="0"/>
                </a:moveTo>
                <a:lnTo>
                  <a:pt x="10524027" y="0"/>
                </a:lnTo>
                <a:lnTo>
                  <a:pt x="10524027" y="10597111"/>
                </a:lnTo>
                <a:lnTo>
                  <a:pt x="0" y="10597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81B74C41-50F7-ED3F-28EB-C022C93A4AC5}"/>
              </a:ext>
            </a:extLst>
          </p:cNvPr>
          <p:cNvGrpSpPr/>
          <p:nvPr/>
        </p:nvGrpSpPr>
        <p:grpSpPr>
          <a:xfrm>
            <a:off x="942452" y="803297"/>
            <a:ext cx="1418909" cy="1841118"/>
            <a:chOff x="0" y="0"/>
            <a:chExt cx="1387279" cy="193834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8D288C9-C10C-EC16-49AB-8C09CF7B67B9}"/>
                </a:ext>
              </a:extLst>
            </p:cNvPr>
            <p:cNvSpPr/>
            <p:nvPr/>
          </p:nvSpPr>
          <p:spPr>
            <a:xfrm>
              <a:off x="0" y="0"/>
              <a:ext cx="1387279" cy="1385274"/>
            </a:xfrm>
            <a:custGeom>
              <a:avLst/>
              <a:gdLst/>
              <a:ahLst/>
              <a:cxnLst/>
              <a:rect l="l" t="t" r="r" b="b"/>
              <a:pathLst>
                <a:path w="1387279" h="1385274">
                  <a:moveTo>
                    <a:pt x="0" y="0"/>
                  </a:moveTo>
                  <a:lnTo>
                    <a:pt x="1387279" y="0"/>
                  </a:lnTo>
                  <a:lnTo>
                    <a:pt x="1387279" y="1385274"/>
                  </a:lnTo>
                  <a:lnTo>
                    <a:pt x="0" y="138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9F62BBB-426B-1B5C-BFA1-0D63E892EC90}"/>
                </a:ext>
              </a:extLst>
            </p:cNvPr>
            <p:cNvSpPr txBox="1"/>
            <p:nvPr/>
          </p:nvSpPr>
          <p:spPr>
            <a:xfrm>
              <a:off x="30598" y="1328124"/>
              <a:ext cx="1326082" cy="61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3"/>
                </a:lnSpc>
              </a:pPr>
              <a:r>
                <a:rPr lang="en-US" sz="2723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04898" y="-1228581"/>
            <a:ext cx="11342303" cy="12744161"/>
          </a:xfrm>
          <a:custGeom>
            <a:avLst/>
            <a:gdLst/>
            <a:ahLst/>
            <a:cxnLst/>
            <a:rect l="l" t="t" r="r" b="b"/>
            <a:pathLst>
              <a:path w="11342303" h="12744161">
                <a:moveTo>
                  <a:pt x="0" y="0"/>
                </a:moveTo>
                <a:lnTo>
                  <a:pt x="11342303" y="0"/>
                </a:lnTo>
                <a:lnTo>
                  <a:pt x="11342303" y="12744162"/>
                </a:lnTo>
                <a:lnTo>
                  <a:pt x="0" y="12744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465828" y="8470488"/>
            <a:ext cx="793472" cy="787812"/>
            <a:chOff x="0" y="0"/>
            <a:chExt cx="289003" cy="2869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6737520" y="8681921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94290" y="862256"/>
            <a:ext cx="12699420" cy="8562488"/>
          </a:xfrm>
          <a:custGeom>
            <a:avLst/>
            <a:gdLst/>
            <a:ahLst/>
            <a:cxnLst/>
            <a:rect l="l" t="t" r="r" b="b"/>
            <a:pathLst>
              <a:path w="12699420" h="8562488">
                <a:moveTo>
                  <a:pt x="0" y="0"/>
                </a:moveTo>
                <a:lnTo>
                  <a:pt x="12699420" y="0"/>
                </a:lnTo>
                <a:lnTo>
                  <a:pt x="12699420" y="8562488"/>
                </a:lnTo>
                <a:lnTo>
                  <a:pt x="0" y="8562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61668" y="1323954"/>
            <a:ext cx="14293356" cy="84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MVP launched fast by focusing on core features: self-test, risk score, booking</a:t>
            </a:r>
          </a:p>
          <a:p>
            <a:pPr algn="ctr">
              <a:lnSpc>
                <a:spcPts val="3161"/>
              </a:lnSpc>
              <a:spcBef>
                <a:spcPct val="0"/>
              </a:spcBef>
            </a:pPr>
            <a:endParaRPr lang="en-US" sz="2900" b="1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67972" y="1929300"/>
            <a:ext cx="9738866" cy="46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Biweekly releases through SCRUM sprints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8805082"/>
            <a:ext cx="3932573" cy="906436"/>
            <a:chOff x="0" y="0"/>
            <a:chExt cx="5243431" cy="12085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grpSp>
        <p:nvGrpSpPr>
          <p:cNvPr id="19" name="Group 6">
            <a:extLst>
              <a:ext uri="{FF2B5EF4-FFF2-40B4-BE49-F238E27FC236}">
                <a16:creationId xmlns:a16="http://schemas.microsoft.com/office/drawing/2014/main" id="{EB95D67E-B4DD-B77B-DB3D-D7CA10FE9C29}"/>
              </a:ext>
            </a:extLst>
          </p:cNvPr>
          <p:cNvGrpSpPr/>
          <p:nvPr/>
        </p:nvGrpSpPr>
        <p:grpSpPr>
          <a:xfrm>
            <a:off x="790891" y="437618"/>
            <a:ext cx="1418909" cy="1841118"/>
            <a:chOff x="0" y="0"/>
            <a:chExt cx="1387279" cy="193834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512E1F90-38E7-60C5-4831-1ED557992056}"/>
                </a:ext>
              </a:extLst>
            </p:cNvPr>
            <p:cNvSpPr/>
            <p:nvPr/>
          </p:nvSpPr>
          <p:spPr>
            <a:xfrm>
              <a:off x="0" y="0"/>
              <a:ext cx="1387279" cy="1385274"/>
            </a:xfrm>
            <a:custGeom>
              <a:avLst/>
              <a:gdLst/>
              <a:ahLst/>
              <a:cxnLst/>
              <a:rect l="l" t="t" r="r" b="b"/>
              <a:pathLst>
                <a:path w="1387279" h="1385274">
                  <a:moveTo>
                    <a:pt x="0" y="0"/>
                  </a:moveTo>
                  <a:lnTo>
                    <a:pt x="1387279" y="0"/>
                  </a:lnTo>
                  <a:lnTo>
                    <a:pt x="1387279" y="1385274"/>
                  </a:lnTo>
                  <a:lnTo>
                    <a:pt x="0" y="138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7330780E-2651-E4B4-F6CA-DB460E7DFE98}"/>
                </a:ext>
              </a:extLst>
            </p:cNvPr>
            <p:cNvSpPr txBox="1"/>
            <p:nvPr/>
          </p:nvSpPr>
          <p:spPr>
            <a:xfrm>
              <a:off x="30598" y="1328124"/>
              <a:ext cx="1326082" cy="61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3"/>
                </a:lnSpc>
              </a:pPr>
              <a:r>
                <a:rPr lang="en-US" sz="2723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76150">
            <a:off x="9603423" y="-6179593"/>
            <a:ext cx="12463164" cy="14003556"/>
          </a:xfrm>
          <a:custGeom>
            <a:avLst/>
            <a:gdLst/>
            <a:ahLst/>
            <a:cxnLst/>
            <a:rect l="l" t="t" r="r" b="b"/>
            <a:pathLst>
              <a:path w="12463164" h="14003556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56259" y="1986280"/>
            <a:ext cx="11143612" cy="7467954"/>
            <a:chOff x="0" y="0"/>
            <a:chExt cx="2934943" cy="19668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4943" cy="1966869"/>
            </a:xfrm>
            <a:custGeom>
              <a:avLst/>
              <a:gdLst/>
              <a:ahLst/>
              <a:cxnLst/>
              <a:rect l="l" t="t" r="r" b="b"/>
              <a:pathLst>
                <a:path w="2934943" h="1966869">
                  <a:moveTo>
                    <a:pt x="38905" y="0"/>
                  </a:moveTo>
                  <a:lnTo>
                    <a:pt x="2896038" y="0"/>
                  </a:lnTo>
                  <a:cubicBezTo>
                    <a:pt x="2906356" y="0"/>
                    <a:pt x="2916252" y="4099"/>
                    <a:pt x="2923548" y="11395"/>
                  </a:cubicBezTo>
                  <a:cubicBezTo>
                    <a:pt x="2930844" y="18691"/>
                    <a:pt x="2934943" y="28587"/>
                    <a:pt x="2934943" y="38905"/>
                  </a:cubicBezTo>
                  <a:lnTo>
                    <a:pt x="2934943" y="1927963"/>
                  </a:lnTo>
                  <a:cubicBezTo>
                    <a:pt x="2934943" y="1938281"/>
                    <a:pt x="2930844" y="1948177"/>
                    <a:pt x="2923548" y="1955473"/>
                  </a:cubicBezTo>
                  <a:cubicBezTo>
                    <a:pt x="2916252" y="1962770"/>
                    <a:pt x="2906356" y="1966869"/>
                    <a:pt x="2896038" y="1966869"/>
                  </a:cubicBezTo>
                  <a:lnTo>
                    <a:pt x="38905" y="1966869"/>
                  </a:lnTo>
                  <a:cubicBezTo>
                    <a:pt x="28587" y="1966869"/>
                    <a:pt x="18691" y="1962770"/>
                    <a:pt x="11395" y="1955473"/>
                  </a:cubicBezTo>
                  <a:cubicBezTo>
                    <a:pt x="4099" y="1948177"/>
                    <a:pt x="0" y="1938281"/>
                    <a:pt x="0" y="1927963"/>
                  </a:cubicBezTo>
                  <a:lnTo>
                    <a:pt x="0" y="38905"/>
                  </a:lnTo>
                  <a:cubicBezTo>
                    <a:pt x="0" y="28587"/>
                    <a:pt x="4099" y="18691"/>
                    <a:pt x="11395" y="11395"/>
                  </a:cubicBezTo>
                  <a:cubicBezTo>
                    <a:pt x="18691" y="4099"/>
                    <a:pt x="28587" y="0"/>
                    <a:pt x="389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934943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3986" y="1986280"/>
            <a:ext cx="5379395" cy="7467954"/>
            <a:chOff x="0" y="0"/>
            <a:chExt cx="1416795" cy="19668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795" cy="1966869"/>
            </a:xfrm>
            <a:custGeom>
              <a:avLst/>
              <a:gdLst/>
              <a:ahLst/>
              <a:cxnLst/>
              <a:rect l="l" t="t" r="r" b="b"/>
              <a:pathLst>
                <a:path w="1416795" h="1966869">
                  <a:moveTo>
                    <a:pt x="80594" y="0"/>
                  </a:moveTo>
                  <a:lnTo>
                    <a:pt x="1336201" y="0"/>
                  </a:lnTo>
                  <a:cubicBezTo>
                    <a:pt x="1380712" y="0"/>
                    <a:pt x="1416795" y="36083"/>
                    <a:pt x="1416795" y="80594"/>
                  </a:cubicBezTo>
                  <a:lnTo>
                    <a:pt x="1416795" y="1886274"/>
                  </a:lnTo>
                  <a:cubicBezTo>
                    <a:pt x="1416795" y="1930785"/>
                    <a:pt x="1380712" y="1966869"/>
                    <a:pt x="1336201" y="1966869"/>
                  </a:cubicBezTo>
                  <a:lnTo>
                    <a:pt x="80594" y="1966869"/>
                  </a:lnTo>
                  <a:cubicBezTo>
                    <a:pt x="36083" y="1966869"/>
                    <a:pt x="0" y="1930785"/>
                    <a:pt x="0" y="1886274"/>
                  </a:cubicBezTo>
                  <a:lnTo>
                    <a:pt x="0" y="80594"/>
                  </a:lnTo>
                  <a:cubicBezTo>
                    <a:pt x="0" y="36083"/>
                    <a:pt x="36083" y="0"/>
                    <a:pt x="805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416795" cy="203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374329" y="3234127"/>
          <a:ext cx="4242448" cy="5515737"/>
        </p:xfrm>
        <a:graphic>
          <a:graphicData uri="http://schemas.openxmlformats.org/drawingml/2006/table">
            <a:tbl>
              <a:tblPr/>
              <a:tblGrid>
                <a:gridCol w="1337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4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797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Tool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Use Case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797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Okta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Identity &amp; access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797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Box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Secure document storage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311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Cloud infrastructure +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11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Zoho 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Admin ops &amp; analytics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9797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Slack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Secure internal comms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11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Webex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AC Soft Icecream"/>
                          <a:ea typeface="AC Soft Icecream"/>
                          <a:cs typeface="AC Soft Icecream"/>
                          <a:sym typeface="AC Soft Icecream"/>
                        </a:rPr>
                        <a:t>Team &amp; partner coordination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095192" y="5180445"/>
            <a:ext cx="10532943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End-to-End Encryption — at rest and in transit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Role-Based Access Control — powered by Okta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Full Audit Trails — system-wide activity logging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Monitoring — via AWS GuardDuty + CloudWatch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Zero-Trust Architecture — services are containerized and isolated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GDPR &amp; CCPA-Conscious — regional compliance awareness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Data Ownership — patients control their health records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08214" y="2816343"/>
            <a:ext cx="9166412" cy="224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30"/>
              </a:lnSpc>
            </a:pPr>
            <a:r>
              <a:rPr lang="en-US" sz="8167" spc="-36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Security by Default. </a:t>
            </a:r>
          </a:p>
          <a:p>
            <a:pPr algn="l">
              <a:lnSpc>
                <a:spcPts val="8330"/>
              </a:lnSpc>
            </a:pPr>
            <a:r>
              <a:rPr lang="en-US" sz="8167" spc="-36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Privacy by Design.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7643" y="2409053"/>
            <a:ext cx="3472079" cy="69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Soft Icecream"/>
                <a:ea typeface="AC Soft Icecream"/>
                <a:cs typeface="AC Soft Icecream"/>
                <a:sym typeface="AC Soft Icecream"/>
              </a:rPr>
              <a:t> TRUSTED NONPROFIT</a:t>
            </a:r>
          </a:p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C Soft Icecream"/>
                <a:ea typeface="AC Soft Icecream"/>
                <a:cs typeface="AC Soft Icecream"/>
                <a:sym typeface="AC Soft Icecream"/>
              </a:rPr>
              <a:t>TECH STACK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9050816"/>
            <a:ext cx="3716516" cy="856636"/>
            <a:chOff x="0" y="0"/>
            <a:chExt cx="4955355" cy="11421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8954" cy="1142181"/>
            </a:xfrm>
            <a:custGeom>
              <a:avLst/>
              <a:gdLst/>
              <a:ahLst/>
              <a:cxnLst/>
              <a:rect l="l" t="t" r="r" b="b"/>
              <a:pathLst>
                <a:path w="1108954" h="1142181">
                  <a:moveTo>
                    <a:pt x="0" y="0"/>
                  </a:moveTo>
                  <a:lnTo>
                    <a:pt x="1108954" y="0"/>
                  </a:lnTo>
                  <a:lnTo>
                    <a:pt x="1108954" y="1142181"/>
                  </a:lnTo>
                  <a:lnTo>
                    <a:pt x="0" y="1142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62864" y="345927"/>
              <a:ext cx="3792491" cy="450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72"/>
                </a:lnSpc>
              </a:pPr>
              <a:r>
                <a:rPr lang="en-US" sz="2268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grpSp>
        <p:nvGrpSpPr>
          <p:cNvPr id="19" name="Group 6">
            <a:extLst>
              <a:ext uri="{FF2B5EF4-FFF2-40B4-BE49-F238E27FC236}">
                <a16:creationId xmlns:a16="http://schemas.microsoft.com/office/drawing/2014/main" id="{518874A9-8AF1-9D30-B026-CB6CAFCB32CF}"/>
              </a:ext>
            </a:extLst>
          </p:cNvPr>
          <p:cNvGrpSpPr/>
          <p:nvPr/>
        </p:nvGrpSpPr>
        <p:grpSpPr>
          <a:xfrm>
            <a:off x="790891" y="437618"/>
            <a:ext cx="1418909" cy="1841118"/>
            <a:chOff x="0" y="0"/>
            <a:chExt cx="1387279" cy="193834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7D02C55-A3D1-DAE0-E0D9-AED1923DF9FA}"/>
                </a:ext>
              </a:extLst>
            </p:cNvPr>
            <p:cNvSpPr/>
            <p:nvPr/>
          </p:nvSpPr>
          <p:spPr>
            <a:xfrm>
              <a:off x="0" y="0"/>
              <a:ext cx="1387279" cy="1385274"/>
            </a:xfrm>
            <a:custGeom>
              <a:avLst/>
              <a:gdLst/>
              <a:ahLst/>
              <a:cxnLst/>
              <a:rect l="l" t="t" r="r" b="b"/>
              <a:pathLst>
                <a:path w="1387279" h="1385274">
                  <a:moveTo>
                    <a:pt x="0" y="0"/>
                  </a:moveTo>
                  <a:lnTo>
                    <a:pt x="1387279" y="0"/>
                  </a:lnTo>
                  <a:lnTo>
                    <a:pt x="1387279" y="1385274"/>
                  </a:lnTo>
                  <a:lnTo>
                    <a:pt x="0" y="138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4AFDDDE9-36C9-7D08-D264-AE16CD7F62D4}"/>
                </a:ext>
              </a:extLst>
            </p:cNvPr>
            <p:cNvSpPr txBox="1"/>
            <p:nvPr/>
          </p:nvSpPr>
          <p:spPr>
            <a:xfrm>
              <a:off x="30598" y="1328124"/>
              <a:ext cx="1326082" cy="61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3"/>
                </a:lnSpc>
              </a:pPr>
              <a:r>
                <a:rPr lang="en-US" sz="2723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76150">
            <a:off x="10430625" y="-3132228"/>
            <a:ext cx="12463164" cy="14003556"/>
          </a:xfrm>
          <a:custGeom>
            <a:avLst/>
            <a:gdLst/>
            <a:ahLst/>
            <a:cxnLst/>
            <a:rect l="l" t="t" r="r" b="b"/>
            <a:pathLst>
              <a:path w="12463164" h="14003556">
                <a:moveTo>
                  <a:pt x="0" y="0"/>
                </a:moveTo>
                <a:lnTo>
                  <a:pt x="12463165" y="0"/>
                </a:lnTo>
                <a:lnTo>
                  <a:pt x="12463165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45095" y="1694641"/>
            <a:ext cx="14323566" cy="7872693"/>
          </a:xfrm>
          <a:custGeom>
            <a:avLst/>
            <a:gdLst/>
            <a:ahLst/>
            <a:cxnLst/>
            <a:rect l="l" t="t" r="r" b="b"/>
            <a:pathLst>
              <a:path w="14323566" h="7872693">
                <a:moveTo>
                  <a:pt x="0" y="0"/>
                </a:moveTo>
                <a:lnTo>
                  <a:pt x="14323566" y="0"/>
                </a:lnTo>
                <a:lnTo>
                  <a:pt x="14323566" y="7872693"/>
                </a:lnTo>
                <a:lnTo>
                  <a:pt x="0" y="7872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2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15544" y="793432"/>
            <a:ext cx="1066725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AI SPEEDS UP ACCESS. HUMANS SAFEGUARD TRUST.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805082"/>
            <a:ext cx="3932573" cy="906436"/>
            <a:chOff x="0" y="0"/>
            <a:chExt cx="5243431" cy="12085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C98DB38F-FDB0-C010-D4F3-35D13BCF216A}"/>
              </a:ext>
            </a:extLst>
          </p:cNvPr>
          <p:cNvGrpSpPr/>
          <p:nvPr/>
        </p:nvGrpSpPr>
        <p:grpSpPr>
          <a:xfrm>
            <a:off x="790891" y="437618"/>
            <a:ext cx="1418909" cy="1841118"/>
            <a:chOff x="0" y="0"/>
            <a:chExt cx="1387279" cy="193834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3E3106E-4B45-8151-81F0-9509117C8A8D}"/>
                </a:ext>
              </a:extLst>
            </p:cNvPr>
            <p:cNvSpPr/>
            <p:nvPr/>
          </p:nvSpPr>
          <p:spPr>
            <a:xfrm>
              <a:off x="0" y="0"/>
              <a:ext cx="1387279" cy="1385274"/>
            </a:xfrm>
            <a:custGeom>
              <a:avLst/>
              <a:gdLst/>
              <a:ahLst/>
              <a:cxnLst/>
              <a:rect l="l" t="t" r="r" b="b"/>
              <a:pathLst>
                <a:path w="1387279" h="1385274">
                  <a:moveTo>
                    <a:pt x="0" y="0"/>
                  </a:moveTo>
                  <a:lnTo>
                    <a:pt x="1387279" y="0"/>
                  </a:lnTo>
                  <a:lnTo>
                    <a:pt x="1387279" y="1385274"/>
                  </a:lnTo>
                  <a:lnTo>
                    <a:pt x="0" y="138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51A5D989-EB34-EEB7-87B6-6D7C1AC8FC2B}"/>
                </a:ext>
              </a:extLst>
            </p:cNvPr>
            <p:cNvSpPr txBox="1"/>
            <p:nvPr/>
          </p:nvSpPr>
          <p:spPr>
            <a:xfrm>
              <a:off x="30598" y="1328124"/>
              <a:ext cx="1326082" cy="61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3"/>
                </a:lnSpc>
              </a:pPr>
              <a:r>
                <a:rPr lang="en-US" sz="2723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97193">
            <a:off x="-5534517" y="-4529180"/>
            <a:ext cx="9510152" cy="10685564"/>
          </a:xfrm>
          <a:custGeom>
            <a:avLst/>
            <a:gdLst/>
            <a:ahLst/>
            <a:cxnLst/>
            <a:rect l="l" t="t" r="r" b="b"/>
            <a:pathLst>
              <a:path w="9510152" h="10685564">
                <a:moveTo>
                  <a:pt x="0" y="0"/>
                </a:moveTo>
                <a:lnTo>
                  <a:pt x="9510152" y="0"/>
                </a:lnTo>
                <a:lnTo>
                  <a:pt x="9510152" y="10685565"/>
                </a:lnTo>
                <a:lnTo>
                  <a:pt x="0" y="1068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677225">
            <a:off x="8971740" y="-2131970"/>
            <a:ext cx="12950336" cy="14550940"/>
          </a:xfrm>
          <a:custGeom>
            <a:avLst/>
            <a:gdLst/>
            <a:ahLst/>
            <a:cxnLst/>
            <a:rect l="l" t="t" r="r" b="b"/>
            <a:pathLst>
              <a:path w="12950336" h="14550940">
                <a:moveTo>
                  <a:pt x="0" y="0"/>
                </a:moveTo>
                <a:lnTo>
                  <a:pt x="12950336" y="0"/>
                </a:lnTo>
                <a:lnTo>
                  <a:pt x="12950336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30893" y="3552517"/>
            <a:ext cx="16857107" cy="570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9"/>
              </a:lnSpc>
            </a:pPr>
            <a:r>
              <a:rPr lang="en-US" sz="103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Any Questions? </a:t>
            </a:r>
          </a:p>
          <a:p>
            <a:pPr algn="l">
              <a:lnSpc>
                <a:spcPts val="11209"/>
              </a:lnSpc>
            </a:pPr>
            <a:r>
              <a:rPr lang="en-US" sz="103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Let’s Explore Together.</a:t>
            </a:r>
          </a:p>
          <a:p>
            <a:pPr algn="l">
              <a:lnSpc>
                <a:spcPts val="11209"/>
              </a:lnSpc>
            </a:pPr>
            <a:endParaRPr lang="en-US" sz="10378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11209"/>
              </a:lnSpc>
            </a:pPr>
            <a:endParaRPr lang="en-US" sz="10378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8351864"/>
            <a:ext cx="3932573" cy="906436"/>
            <a:chOff x="0" y="0"/>
            <a:chExt cx="5243431" cy="12085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sp>
        <p:nvSpPr>
          <p:cNvPr id="14" name="Freeform 2">
            <a:extLst>
              <a:ext uri="{FF2B5EF4-FFF2-40B4-BE49-F238E27FC236}">
                <a16:creationId xmlns:a16="http://schemas.microsoft.com/office/drawing/2014/main" id="{C8B24046-31EF-0CAF-ACC6-79B820D87AEF}"/>
              </a:ext>
            </a:extLst>
          </p:cNvPr>
          <p:cNvSpPr/>
          <p:nvPr/>
        </p:nvSpPr>
        <p:spPr>
          <a:xfrm rot="-8397193">
            <a:off x="-11145092" y="-3711083"/>
            <a:ext cx="9510152" cy="10685564"/>
          </a:xfrm>
          <a:custGeom>
            <a:avLst/>
            <a:gdLst/>
            <a:ahLst/>
            <a:cxnLst/>
            <a:rect l="l" t="t" r="r" b="b"/>
            <a:pathLst>
              <a:path w="9510152" h="10685564">
                <a:moveTo>
                  <a:pt x="0" y="0"/>
                </a:moveTo>
                <a:lnTo>
                  <a:pt x="9510152" y="0"/>
                </a:lnTo>
                <a:lnTo>
                  <a:pt x="9510152" y="10685565"/>
                </a:lnTo>
                <a:lnTo>
                  <a:pt x="0" y="1068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F1FA3967-77C1-AB31-67FA-C20B5F8D776B}"/>
              </a:ext>
            </a:extLst>
          </p:cNvPr>
          <p:cNvGrpSpPr/>
          <p:nvPr/>
        </p:nvGrpSpPr>
        <p:grpSpPr>
          <a:xfrm>
            <a:off x="790891" y="437618"/>
            <a:ext cx="1418909" cy="1841118"/>
            <a:chOff x="0" y="0"/>
            <a:chExt cx="1387279" cy="193834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1F53741-E9FD-882B-6DA8-A98E2C2DF3B4}"/>
                </a:ext>
              </a:extLst>
            </p:cNvPr>
            <p:cNvSpPr/>
            <p:nvPr/>
          </p:nvSpPr>
          <p:spPr>
            <a:xfrm>
              <a:off x="0" y="0"/>
              <a:ext cx="1387279" cy="1385274"/>
            </a:xfrm>
            <a:custGeom>
              <a:avLst/>
              <a:gdLst/>
              <a:ahLst/>
              <a:cxnLst/>
              <a:rect l="l" t="t" r="r" b="b"/>
              <a:pathLst>
                <a:path w="1387279" h="1385274">
                  <a:moveTo>
                    <a:pt x="0" y="0"/>
                  </a:moveTo>
                  <a:lnTo>
                    <a:pt x="1387279" y="0"/>
                  </a:lnTo>
                  <a:lnTo>
                    <a:pt x="1387279" y="1385274"/>
                  </a:lnTo>
                  <a:lnTo>
                    <a:pt x="0" y="138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FEC3ECEA-AC0B-B813-09DE-177A3D797933}"/>
                </a:ext>
              </a:extLst>
            </p:cNvPr>
            <p:cNvSpPr txBox="1"/>
            <p:nvPr/>
          </p:nvSpPr>
          <p:spPr>
            <a:xfrm>
              <a:off x="30598" y="1328124"/>
              <a:ext cx="1326082" cy="61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3"/>
                </a:lnSpc>
              </a:pPr>
              <a:r>
                <a:rPr lang="en-US" sz="2723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57162">
            <a:off x="-1580317" y="2844788"/>
            <a:ext cx="8768898" cy="10141998"/>
          </a:xfrm>
          <a:custGeom>
            <a:avLst/>
            <a:gdLst/>
            <a:ahLst/>
            <a:cxnLst/>
            <a:rect l="l" t="t" r="r" b="b"/>
            <a:pathLst>
              <a:path w="8768898" h="10141998">
                <a:moveTo>
                  <a:pt x="0" y="0"/>
                </a:moveTo>
                <a:lnTo>
                  <a:pt x="8768899" y="0"/>
                </a:lnTo>
                <a:lnTo>
                  <a:pt x="8768899" y="10141998"/>
                </a:lnTo>
                <a:lnTo>
                  <a:pt x="0" y="1014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3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37846" y="8498510"/>
            <a:ext cx="3932573" cy="906436"/>
            <a:chOff x="0" y="0"/>
            <a:chExt cx="5243431" cy="1208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390585" y="193777"/>
            <a:ext cx="13785510" cy="10093223"/>
          </a:xfrm>
          <a:custGeom>
            <a:avLst/>
            <a:gdLst/>
            <a:ahLst/>
            <a:cxnLst/>
            <a:rect l="l" t="t" r="r" b="b"/>
            <a:pathLst>
              <a:path w="13785510" h="10093223">
                <a:moveTo>
                  <a:pt x="0" y="0"/>
                </a:moveTo>
                <a:lnTo>
                  <a:pt x="13785510" y="0"/>
                </a:lnTo>
                <a:lnTo>
                  <a:pt x="13785510" y="10093223"/>
                </a:lnTo>
                <a:lnTo>
                  <a:pt x="0" y="10093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653" r="-415" b="-549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5F151572-5162-D0F0-55CD-A9AF5B9C486C}"/>
              </a:ext>
            </a:extLst>
          </p:cNvPr>
          <p:cNvGrpSpPr/>
          <p:nvPr/>
        </p:nvGrpSpPr>
        <p:grpSpPr>
          <a:xfrm>
            <a:off x="825320" y="529903"/>
            <a:ext cx="1460680" cy="1946597"/>
            <a:chOff x="0" y="0"/>
            <a:chExt cx="1520915" cy="212506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00B6BA4-F743-EE14-5907-305058ED7036}"/>
                </a:ext>
              </a:extLst>
            </p:cNvPr>
            <p:cNvSpPr/>
            <p:nvPr/>
          </p:nvSpPr>
          <p:spPr>
            <a:xfrm>
              <a:off x="0" y="0"/>
              <a:ext cx="1520915" cy="1518717"/>
            </a:xfrm>
            <a:custGeom>
              <a:avLst/>
              <a:gdLst/>
              <a:ahLst/>
              <a:cxnLst/>
              <a:rect l="l" t="t" r="r" b="b"/>
              <a:pathLst>
                <a:path w="1520915" h="1518717">
                  <a:moveTo>
                    <a:pt x="0" y="0"/>
                  </a:moveTo>
                  <a:lnTo>
                    <a:pt x="1520915" y="0"/>
                  </a:lnTo>
                  <a:lnTo>
                    <a:pt x="1520915" y="1518717"/>
                  </a:lnTo>
                  <a:lnTo>
                    <a:pt x="0" y="1518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BC17D9A2-3D66-2C55-F9F3-25B5360C0E5A}"/>
                </a:ext>
              </a:extLst>
            </p:cNvPr>
            <p:cNvSpPr txBox="1"/>
            <p:nvPr/>
          </p:nvSpPr>
          <p:spPr>
            <a:xfrm>
              <a:off x="33546" y="1461567"/>
              <a:ext cx="1453823" cy="66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0"/>
                </a:lnSpc>
              </a:pPr>
              <a:r>
                <a:rPr lang="en-US" sz="2986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57162">
            <a:off x="7662755" y="-994726"/>
            <a:ext cx="12107649" cy="14003556"/>
          </a:xfrm>
          <a:custGeom>
            <a:avLst/>
            <a:gdLst/>
            <a:ahLst/>
            <a:cxnLst/>
            <a:rect l="l" t="t" r="r" b="b"/>
            <a:pathLst>
              <a:path w="12107649" h="14003556">
                <a:moveTo>
                  <a:pt x="0" y="0"/>
                </a:moveTo>
                <a:lnTo>
                  <a:pt x="12107649" y="0"/>
                </a:lnTo>
                <a:lnTo>
                  <a:pt x="12107649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3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37846" y="8498510"/>
            <a:ext cx="3932573" cy="906436"/>
            <a:chOff x="0" y="0"/>
            <a:chExt cx="5243431" cy="1208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47800" y="6564468"/>
            <a:ext cx="15247367" cy="208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WHO estimates $411 billion loss globally due to productivity. </a:t>
            </a:r>
          </a:p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India loses </a:t>
            </a:r>
            <a:r>
              <a:rPr lang="en-US" sz="39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$2 billion</a:t>
            </a:r>
            <a:r>
              <a:rPr lang="en-US" sz="39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due to reduced schooling outcomes.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endParaRPr lang="en-US" sz="39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61289" y="2909122"/>
            <a:ext cx="10350062" cy="336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057"/>
              </a:lnSpc>
            </a:pPr>
            <a:r>
              <a:rPr lang="en-US" sz="1209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Economic Impact</a:t>
            </a:r>
          </a:p>
        </p:txBody>
      </p:sp>
      <p:sp>
        <p:nvSpPr>
          <p:cNvPr id="11" name="Freeform 11"/>
          <p:cNvSpPr/>
          <p:nvPr/>
        </p:nvSpPr>
        <p:spPr>
          <a:xfrm>
            <a:off x="837846" y="2276234"/>
            <a:ext cx="8523443" cy="4498031"/>
          </a:xfrm>
          <a:custGeom>
            <a:avLst/>
            <a:gdLst/>
            <a:ahLst/>
            <a:cxnLst/>
            <a:rect l="l" t="t" r="r" b="b"/>
            <a:pathLst>
              <a:path w="8523443" h="4498031">
                <a:moveTo>
                  <a:pt x="0" y="0"/>
                </a:moveTo>
                <a:lnTo>
                  <a:pt x="8523443" y="0"/>
                </a:lnTo>
                <a:lnTo>
                  <a:pt x="8523443" y="4498032"/>
                </a:lnTo>
                <a:lnTo>
                  <a:pt x="0" y="4498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2C406376-3B52-2FB6-27E0-EFDF14EFA582}"/>
              </a:ext>
            </a:extLst>
          </p:cNvPr>
          <p:cNvGrpSpPr/>
          <p:nvPr/>
        </p:nvGrpSpPr>
        <p:grpSpPr>
          <a:xfrm>
            <a:off x="825320" y="529903"/>
            <a:ext cx="1460680" cy="1946597"/>
            <a:chOff x="0" y="0"/>
            <a:chExt cx="1520915" cy="212506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A1C5DD7-8C96-DDD3-B0BB-65491F522D85}"/>
                </a:ext>
              </a:extLst>
            </p:cNvPr>
            <p:cNvSpPr/>
            <p:nvPr/>
          </p:nvSpPr>
          <p:spPr>
            <a:xfrm>
              <a:off x="0" y="0"/>
              <a:ext cx="1520915" cy="1518717"/>
            </a:xfrm>
            <a:custGeom>
              <a:avLst/>
              <a:gdLst/>
              <a:ahLst/>
              <a:cxnLst/>
              <a:rect l="l" t="t" r="r" b="b"/>
              <a:pathLst>
                <a:path w="1520915" h="1518717">
                  <a:moveTo>
                    <a:pt x="0" y="0"/>
                  </a:moveTo>
                  <a:lnTo>
                    <a:pt x="1520915" y="0"/>
                  </a:lnTo>
                  <a:lnTo>
                    <a:pt x="1520915" y="1518717"/>
                  </a:lnTo>
                  <a:lnTo>
                    <a:pt x="0" y="1518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A9A6A778-886A-3A00-B446-6A62BD5779A2}"/>
                </a:ext>
              </a:extLst>
            </p:cNvPr>
            <p:cNvSpPr txBox="1"/>
            <p:nvPr/>
          </p:nvSpPr>
          <p:spPr>
            <a:xfrm>
              <a:off x="33546" y="1461567"/>
              <a:ext cx="1453823" cy="66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0"/>
                </a:lnSpc>
              </a:pPr>
              <a:r>
                <a:rPr lang="en-US" sz="2986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76150">
            <a:off x="14125633" y="1289965"/>
            <a:ext cx="8081309" cy="9080122"/>
          </a:xfrm>
          <a:custGeom>
            <a:avLst/>
            <a:gdLst/>
            <a:ahLst/>
            <a:cxnLst/>
            <a:rect l="l" t="t" r="r" b="b"/>
            <a:pathLst>
              <a:path w="8081309" h="9080122">
                <a:moveTo>
                  <a:pt x="0" y="0"/>
                </a:moveTo>
                <a:lnTo>
                  <a:pt x="8081308" y="0"/>
                </a:lnTo>
                <a:lnTo>
                  <a:pt x="8081308" y="9080122"/>
                </a:lnTo>
                <a:lnTo>
                  <a:pt x="0" y="9080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546206"/>
            <a:ext cx="3932573" cy="906436"/>
            <a:chOff x="0" y="0"/>
            <a:chExt cx="5243431" cy="1208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5320" y="529903"/>
            <a:ext cx="1460680" cy="1946597"/>
            <a:chOff x="0" y="0"/>
            <a:chExt cx="1520915" cy="2125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0915" cy="1518717"/>
            </a:xfrm>
            <a:custGeom>
              <a:avLst/>
              <a:gdLst/>
              <a:ahLst/>
              <a:cxnLst/>
              <a:rect l="l" t="t" r="r" b="b"/>
              <a:pathLst>
                <a:path w="1520915" h="1518717">
                  <a:moveTo>
                    <a:pt x="0" y="0"/>
                  </a:moveTo>
                  <a:lnTo>
                    <a:pt x="1520915" y="0"/>
                  </a:lnTo>
                  <a:lnTo>
                    <a:pt x="1520915" y="1518717"/>
                  </a:lnTo>
                  <a:lnTo>
                    <a:pt x="0" y="1518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3546" y="1461567"/>
              <a:ext cx="1453823" cy="66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0"/>
                </a:lnSpc>
              </a:pPr>
              <a:r>
                <a:rPr lang="en-US" sz="2986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750315" y="1382814"/>
            <a:ext cx="15094173" cy="8069828"/>
          </a:xfrm>
          <a:custGeom>
            <a:avLst/>
            <a:gdLst/>
            <a:ahLst/>
            <a:cxnLst/>
            <a:rect l="l" t="t" r="r" b="b"/>
            <a:pathLst>
              <a:path w="15094173" h="8069828">
                <a:moveTo>
                  <a:pt x="0" y="0"/>
                </a:moveTo>
                <a:lnTo>
                  <a:pt x="15094173" y="0"/>
                </a:lnTo>
                <a:lnTo>
                  <a:pt x="15094173" y="8069828"/>
                </a:lnTo>
                <a:lnTo>
                  <a:pt x="0" y="8069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254526" y="872458"/>
            <a:ext cx="9381046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FIVE-PILLAR APPROACH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3666">
            <a:off x="-5316763" y="-4360145"/>
            <a:ext cx="14137298" cy="15142419"/>
          </a:xfrm>
          <a:custGeom>
            <a:avLst/>
            <a:gdLst/>
            <a:ahLst/>
            <a:cxnLst/>
            <a:rect l="l" t="t" r="r" b="b"/>
            <a:pathLst>
              <a:path w="14137298" h="15142419">
                <a:moveTo>
                  <a:pt x="0" y="0"/>
                </a:moveTo>
                <a:lnTo>
                  <a:pt x="14137298" y="0"/>
                </a:lnTo>
                <a:lnTo>
                  <a:pt x="14137298" y="15142420"/>
                </a:lnTo>
                <a:lnTo>
                  <a:pt x="0" y="15142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50" b="-24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465828" y="8470488"/>
            <a:ext cx="793472" cy="787812"/>
            <a:chOff x="0" y="0"/>
            <a:chExt cx="289003" cy="2869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6737520" y="8681921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417015">
            <a:off x="13746763" y="-4777973"/>
            <a:ext cx="6616522" cy="7434294"/>
          </a:xfrm>
          <a:custGeom>
            <a:avLst/>
            <a:gdLst/>
            <a:ahLst/>
            <a:cxnLst/>
            <a:rect l="l" t="t" r="r" b="b"/>
            <a:pathLst>
              <a:path w="6616522" h="7434294">
                <a:moveTo>
                  <a:pt x="0" y="0"/>
                </a:moveTo>
                <a:lnTo>
                  <a:pt x="6616522" y="0"/>
                </a:lnTo>
                <a:lnTo>
                  <a:pt x="6616522" y="7434295"/>
                </a:lnTo>
                <a:lnTo>
                  <a:pt x="0" y="7434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76017" y="8864394"/>
            <a:ext cx="3932573" cy="906436"/>
            <a:chOff x="0" y="0"/>
            <a:chExt cx="5243431" cy="12085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934042" y="3211065"/>
            <a:ext cx="7144018" cy="6826911"/>
          </a:xfrm>
          <a:custGeom>
            <a:avLst/>
            <a:gdLst/>
            <a:ahLst/>
            <a:cxnLst/>
            <a:rect l="l" t="t" r="r" b="b"/>
            <a:pathLst>
              <a:path w="7144018" h="6826911">
                <a:moveTo>
                  <a:pt x="0" y="0"/>
                </a:moveTo>
                <a:lnTo>
                  <a:pt x="7144018" y="0"/>
                </a:lnTo>
                <a:lnTo>
                  <a:pt x="7144018" y="6826911"/>
                </a:lnTo>
                <a:lnTo>
                  <a:pt x="0" y="6826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025050" y="3382515"/>
            <a:ext cx="9111962" cy="421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15"/>
              </a:lnSpc>
            </a:pPr>
            <a:r>
              <a:rPr lang="en-US" sz="151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Demo</a:t>
            </a: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F17231C5-67EE-7954-E147-22819F7B0655}"/>
              </a:ext>
            </a:extLst>
          </p:cNvPr>
          <p:cNvGrpSpPr/>
          <p:nvPr/>
        </p:nvGrpSpPr>
        <p:grpSpPr>
          <a:xfrm>
            <a:off x="900826" y="790698"/>
            <a:ext cx="1460680" cy="1946597"/>
            <a:chOff x="0" y="0"/>
            <a:chExt cx="1520915" cy="212506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8C1B4C2-4EE4-D3AA-04FE-BC4DE176269E}"/>
                </a:ext>
              </a:extLst>
            </p:cNvPr>
            <p:cNvSpPr/>
            <p:nvPr/>
          </p:nvSpPr>
          <p:spPr>
            <a:xfrm>
              <a:off x="0" y="0"/>
              <a:ext cx="1520915" cy="1518717"/>
            </a:xfrm>
            <a:custGeom>
              <a:avLst/>
              <a:gdLst/>
              <a:ahLst/>
              <a:cxnLst/>
              <a:rect l="l" t="t" r="r" b="b"/>
              <a:pathLst>
                <a:path w="1520915" h="1518717">
                  <a:moveTo>
                    <a:pt x="0" y="0"/>
                  </a:moveTo>
                  <a:lnTo>
                    <a:pt x="1520915" y="0"/>
                  </a:lnTo>
                  <a:lnTo>
                    <a:pt x="1520915" y="1518717"/>
                  </a:lnTo>
                  <a:lnTo>
                    <a:pt x="0" y="1518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E9F53326-1C40-C9C7-BDB1-C9A3D2FE30BA}"/>
                </a:ext>
              </a:extLst>
            </p:cNvPr>
            <p:cNvSpPr txBox="1"/>
            <p:nvPr/>
          </p:nvSpPr>
          <p:spPr>
            <a:xfrm>
              <a:off x="33546" y="1461567"/>
              <a:ext cx="1453823" cy="66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0"/>
                </a:lnSpc>
              </a:pPr>
              <a:r>
                <a:rPr lang="en-US" sz="2986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7303" y="2356221"/>
            <a:ext cx="0" cy="5565340"/>
          </a:xfrm>
          <a:prstGeom prst="line">
            <a:avLst/>
          </a:prstGeom>
          <a:ln w="19050">
            <a:solidFill>
              <a:srgbClr val="9D65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WhatsApp Video 2025-05-03 at 9.50.13 PM.mp4">
            <a:hlinkClick r:id="" action="ppaction://media"/>
            <a:extLst>
              <a:ext uri="{FF2B5EF4-FFF2-40B4-BE49-F238E27FC236}">
                <a16:creationId xmlns:a16="http://schemas.microsoft.com/office/drawing/2014/main" id="{213949D8-73EE-8634-5CAE-1F80B21D6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905" y="510405"/>
            <a:ext cx="9266190" cy="92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417015">
            <a:off x="110565" y="2080088"/>
            <a:ext cx="6616522" cy="7434294"/>
          </a:xfrm>
          <a:custGeom>
            <a:avLst/>
            <a:gdLst/>
            <a:ahLst/>
            <a:cxnLst/>
            <a:rect l="l" t="t" r="r" b="b"/>
            <a:pathLst>
              <a:path w="6616522" h="7434294">
                <a:moveTo>
                  <a:pt x="0" y="0"/>
                </a:moveTo>
                <a:lnTo>
                  <a:pt x="6616522" y="0"/>
                </a:lnTo>
                <a:lnTo>
                  <a:pt x="6616522" y="7434294"/>
                </a:lnTo>
                <a:lnTo>
                  <a:pt x="0" y="7434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546206"/>
            <a:ext cx="3932573" cy="906436"/>
            <a:chOff x="0" y="0"/>
            <a:chExt cx="5243431" cy="1208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407879" y="-331009"/>
            <a:ext cx="10880121" cy="10329086"/>
          </a:xfrm>
          <a:custGeom>
            <a:avLst/>
            <a:gdLst/>
            <a:ahLst/>
            <a:cxnLst/>
            <a:rect l="l" t="t" r="r" b="b"/>
            <a:pathLst>
              <a:path w="10880121" h="10329086">
                <a:moveTo>
                  <a:pt x="0" y="0"/>
                </a:moveTo>
                <a:lnTo>
                  <a:pt x="10880121" y="0"/>
                </a:lnTo>
                <a:lnTo>
                  <a:pt x="10880121" y="10329086"/>
                </a:lnTo>
                <a:lnTo>
                  <a:pt x="0" y="10329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44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3794848"/>
            <a:ext cx="5948756" cy="291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9"/>
              </a:lnSpc>
            </a:pPr>
            <a:r>
              <a:rPr lang="en-US" sz="5613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Building Only </a:t>
            </a:r>
          </a:p>
          <a:p>
            <a:pPr algn="l">
              <a:lnSpc>
                <a:spcPts val="7859"/>
              </a:lnSpc>
            </a:pPr>
            <a:r>
              <a:rPr lang="en-US" sz="5613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What Delivers </a:t>
            </a:r>
          </a:p>
          <a:p>
            <a:pPr algn="l">
              <a:lnSpc>
                <a:spcPts val="7859"/>
              </a:lnSpc>
            </a:pPr>
            <a:r>
              <a:rPr lang="en-US" sz="5613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The Most Impact 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CE172860-7D00-3726-505D-1159C5902C2B}"/>
              </a:ext>
            </a:extLst>
          </p:cNvPr>
          <p:cNvGrpSpPr/>
          <p:nvPr/>
        </p:nvGrpSpPr>
        <p:grpSpPr>
          <a:xfrm>
            <a:off x="900826" y="790698"/>
            <a:ext cx="1460680" cy="1946597"/>
            <a:chOff x="0" y="0"/>
            <a:chExt cx="1520915" cy="212506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DD42EC-E47C-7AFD-0E40-9C6813A1282B}"/>
                </a:ext>
              </a:extLst>
            </p:cNvPr>
            <p:cNvSpPr/>
            <p:nvPr/>
          </p:nvSpPr>
          <p:spPr>
            <a:xfrm>
              <a:off x="0" y="0"/>
              <a:ext cx="1520915" cy="1518717"/>
            </a:xfrm>
            <a:custGeom>
              <a:avLst/>
              <a:gdLst/>
              <a:ahLst/>
              <a:cxnLst/>
              <a:rect l="l" t="t" r="r" b="b"/>
              <a:pathLst>
                <a:path w="1520915" h="1518717">
                  <a:moveTo>
                    <a:pt x="0" y="0"/>
                  </a:moveTo>
                  <a:lnTo>
                    <a:pt x="1520915" y="0"/>
                  </a:lnTo>
                  <a:lnTo>
                    <a:pt x="1520915" y="1518717"/>
                  </a:lnTo>
                  <a:lnTo>
                    <a:pt x="0" y="1518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4F92F023-0C85-E7DC-DEE5-68DD449E5538}"/>
                </a:ext>
              </a:extLst>
            </p:cNvPr>
            <p:cNvSpPr txBox="1"/>
            <p:nvPr/>
          </p:nvSpPr>
          <p:spPr>
            <a:xfrm>
              <a:off x="33546" y="1461567"/>
              <a:ext cx="1453823" cy="663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0"/>
                </a:lnSpc>
              </a:pPr>
              <a:r>
                <a:rPr lang="en-US" sz="2986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69496">
            <a:off x="-340461" y="3753663"/>
            <a:ext cx="9798255" cy="11009275"/>
          </a:xfrm>
          <a:custGeom>
            <a:avLst/>
            <a:gdLst/>
            <a:ahLst/>
            <a:cxnLst/>
            <a:rect l="l" t="t" r="r" b="b"/>
            <a:pathLst>
              <a:path w="9798255" h="11009275">
                <a:moveTo>
                  <a:pt x="0" y="0"/>
                </a:moveTo>
                <a:lnTo>
                  <a:pt x="9798255" y="0"/>
                </a:lnTo>
                <a:lnTo>
                  <a:pt x="9798255" y="11009274"/>
                </a:lnTo>
                <a:lnTo>
                  <a:pt x="0" y="11009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465828" y="8470488"/>
            <a:ext cx="793472" cy="787812"/>
            <a:chOff x="0" y="0"/>
            <a:chExt cx="289003" cy="2869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6737520" y="8681921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8546206"/>
            <a:ext cx="3932573" cy="906436"/>
            <a:chOff x="0" y="0"/>
            <a:chExt cx="5243431" cy="12085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3423" cy="1208581"/>
            </a:xfrm>
            <a:custGeom>
              <a:avLst/>
              <a:gdLst/>
              <a:ahLst/>
              <a:cxnLst/>
              <a:rect l="l" t="t" r="r" b="b"/>
              <a:pathLst>
                <a:path w="1173423" h="1208581">
                  <a:moveTo>
                    <a:pt x="0" y="0"/>
                  </a:moveTo>
                  <a:lnTo>
                    <a:pt x="1173423" y="0"/>
                  </a:lnTo>
                  <a:lnTo>
                    <a:pt x="1173423" y="1208581"/>
                  </a:lnTo>
                  <a:lnTo>
                    <a:pt x="0" y="120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30466" y="356513"/>
              <a:ext cx="4012965" cy="486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6"/>
                </a:lnSpc>
              </a:pPr>
              <a:r>
                <a:rPr lang="en-US" sz="2400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784254" y="151133"/>
            <a:ext cx="15270770" cy="9984734"/>
          </a:xfrm>
          <a:custGeom>
            <a:avLst/>
            <a:gdLst/>
            <a:ahLst/>
            <a:cxnLst/>
            <a:rect l="l" t="t" r="r" b="b"/>
            <a:pathLst>
              <a:path w="15270770" h="9984734">
                <a:moveTo>
                  <a:pt x="0" y="0"/>
                </a:moveTo>
                <a:lnTo>
                  <a:pt x="15270770" y="0"/>
                </a:lnTo>
                <a:lnTo>
                  <a:pt x="15270770" y="9984734"/>
                </a:lnTo>
                <a:lnTo>
                  <a:pt x="0" y="99847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840562" y="611546"/>
            <a:ext cx="11625266" cy="261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6"/>
              </a:lnSpc>
            </a:pPr>
            <a:r>
              <a:rPr lang="en-US" sz="7101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Technology Choices</a:t>
            </a:r>
          </a:p>
          <a:p>
            <a:pPr algn="just">
              <a:lnSpc>
                <a:spcPts val="6746"/>
              </a:lnSpc>
            </a:pPr>
            <a:endParaRPr lang="en-US" sz="7101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just">
              <a:lnSpc>
                <a:spcPts val="6746"/>
              </a:lnSpc>
            </a:pPr>
            <a:endParaRPr lang="en-US" sz="7101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B3DC9954-1ED7-73C7-0449-78858E4B3022}"/>
              </a:ext>
            </a:extLst>
          </p:cNvPr>
          <p:cNvSpPr/>
          <p:nvPr/>
        </p:nvSpPr>
        <p:spPr>
          <a:xfrm rot="1583666">
            <a:off x="-21128535" y="-3019006"/>
            <a:ext cx="14137298" cy="15142419"/>
          </a:xfrm>
          <a:custGeom>
            <a:avLst/>
            <a:gdLst/>
            <a:ahLst/>
            <a:cxnLst/>
            <a:rect l="l" t="t" r="r" b="b"/>
            <a:pathLst>
              <a:path w="14137298" h="15142419">
                <a:moveTo>
                  <a:pt x="0" y="0"/>
                </a:moveTo>
                <a:lnTo>
                  <a:pt x="14137298" y="0"/>
                </a:lnTo>
                <a:lnTo>
                  <a:pt x="14137298" y="15142420"/>
                </a:lnTo>
                <a:lnTo>
                  <a:pt x="0" y="15142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50" b="-24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E3D4DFA-7B05-EBB3-4F03-235718CC5817}"/>
              </a:ext>
            </a:extLst>
          </p:cNvPr>
          <p:cNvSpPr txBox="1"/>
          <p:nvPr/>
        </p:nvSpPr>
        <p:spPr>
          <a:xfrm>
            <a:off x="-7203980" y="2784861"/>
            <a:ext cx="1396245" cy="60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2986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CITAP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004EC3B9-41D3-4B60-013C-B8356E68BAE7}"/>
              </a:ext>
            </a:extLst>
          </p:cNvPr>
          <p:cNvGrpSpPr/>
          <p:nvPr/>
        </p:nvGrpSpPr>
        <p:grpSpPr>
          <a:xfrm>
            <a:off x="790891" y="437618"/>
            <a:ext cx="1418909" cy="1841118"/>
            <a:chOff x="0" y="0"/>
            <a:chExt cx="1387279" cy="193834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409A3A6B-B82F-0E1A-0D9D-7A20041AC3BE}"/>
                </a:ext>
              </a:extLst>
            </p:cNvPr>
            <p:cNvSpPr/>
            <p:nvPr/>
          </p:nvSpPr>
          <p:spPr>
            <a:xfrm>
              <a:off x="0" y="0"/>
              <a:ext cx="1387279" cy="1385274"/>
            </a:xfrm>
            <a:custGeom>
              <a:avLst/>
              <a:gdLst/>
              <a:ahLst/>
              <a:cxnLst/>
              <a:rect l="l" t="t" r="r" b="b"/>
              <a:pathLst>
                <a:path w="1387279" h="1385274">
                  <a:moveTo>
                    <a:pt x="0" y="0"/>
                  </a:moveTo>
                  <a:lnTo>
                    <a:pt x="1387279" y="0"/>
                  </a:lnTo>
                  <a:lnTo>
                    <a:pt x="1387279" y="1385274"/>
                  </a:lnTo>
                  <a:lnTo>
                    <a:pt x="0" y="138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5F11097-34BC-269D-FF87-64A4EB9744BC}"/>
                </a:ext>
              </a:extLst>
            </p:cNvPr>
            <p:cNvSpPr txBox="1"/>
            <p:nvPr/>
          </p:nvSpPr>
          <p:spPr>
            <a:xfrm>
              <a:off x="30598" y="1328124"/>
              <a:ext cx="1326082" cy="61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3"/>
                </a:lnSpc>
              </a:pPr>
              <a:r>
                <a:rPr lang="en-US" sz="2723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76150">
            <a:off x="8420128" y="-6101311"/>
            <a:ext cx="12463164" cy="14003556"/>
          </a:xfrm>
          <a:custGeom>
            <a:avLst/>
            <a:gdLst/>
            <a:ahLst/>
            <a:cxnLst/>
            <a:rect l="l" t="t" r="r" b="b"/>
            <a:pathLst>
              <a:path w="12463164" h="14003556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0891" y="9024594"/>
            <a:ext cx="3155971" cy="727434"/>
            <a:chOff x="0" y="0"/>
            <a:chExt cx="4207962" cy="969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1696" cy="969912"/>
            </a:xfrm>
            <a:custGeom>
              <a:avLst/>
              <a:gdLst/>
              <a:ahLst/>
              <a:cxnLst/>
              <a:rect l="l" t="t" r="r" b="b"/>
              <a:pathLst>
                <a:path w="941696" h="969912">
                  <a:moveTo>
                    <a:pt x="0" y="0"/>
                  </a:moveTo>
                  <a:lnTo>
                    <a:pt x="941696" y="0"/>
                  </a:lnTo>
                  <a:lnTo>
                    <a:pt x="941696" y="969912"/>
                  </a:lnTo>
                  <a:lnTo>
                    <a:pt x="0" y="9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87475" y="293753"/>
              <a:ext cx="3220487" cy="382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99"/>
                </a:lnSpc>
              </a:pPr>
              <a:r>
                <a:rPr lang="en-US" sz="1926">
                  <a:solidFill>
                    <a:srgbClr val="FFFFFF"/>
                  </a:solidFill>
                  <a:latin typeface="AC Soft Icecream"/>
                  <a:ea typeface="AC Soft Icecream"/>
                  <a:cs typeface="AC Soft Icecream"/>
                  <a:sym typeface="AC Soft Icecream"/>
                </a:rPr>
                <a:t>EAGLES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0891" y="437618"/>
            <a:ext cx="1418909" cy="1841118"/>
            <a:chOff x="0" y="0"/>
            <a:chExt cx="1387279" cy="1938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7279" cy="1385274"/>
            </a:xfrm>
            <a:custGeom>
              <a:avLst/>
              <a:gdLst/>
              <a:ahLst/>
              <a:cxnLst/>
              <a:rect l="l" t="t" r="r" b="b"/>
              <a:pathLst>
                <a:path w="1387279" h="1385274">
                  <a:moveTo>
                    <a:pt x="0" y="0"/>
                  </a:moveTo>
                  <a:lnTo>
                    <a:pt x="1387279" y="0"/>
                  </a:lnTo>
                  <a:lnTo>
                    <a:pt x="1387279" y="1385274"/>
                  </a:lnTo>
                  <a:lnTo>
                    <a:pt x="0" y="138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0598" y="1328124"/>
              <a:ext cx="1326082" cy="610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3"/>
                </a:lnSpc>
              </a:pPr>
              <a:r>
                <a:rPr lang="en-US" sz="2723" b="1" dirty="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CITAP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2006254" y="2565540"/>
            <a:ext cx="15009013" cy="6822771"/>
          </a:xfrm>
          <a:custGeom>
            <a:avLst/>
            <a:gdLst/>
            <a:ahLst/>
            <a:cxnLst/>
            <a:rect l="l" t="t" r="r" b="b"/>
            <a:pathLst>
              <a:path w="15009013" h="6822771">
                <a:moveTo>
                  <a:pt x="0" y="0"/>
                </a:moveTo>
                <a:lnTo>
                  <a:pt x="15009013" y="0"/>
                </a:lnTo>
                <a:lnTo>
                  <a:pt x="15009013" y="6822771"/>
                </a:lnTo>
                <a:lnTo>
                  <a:pt x="0" y="6822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9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070921" y="1231170"/>
            <a:ext cx="8489696" cy="99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 Indian Realities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623</Words>
  <Application>Microsoft Macintosh PowerPoint</Application>
  <PresentationFormat>Custom</PresentationFormat>
  <Paragraphs>128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Telegraf Bold</vt:lpstr>
      <vt:lpstr>Arial</vt:lpstr>
      <vt:lpstr>DM Sans Bold</vt:lpstr>
      <vt:lpstr>Telegraf</vt:lpstr>
      <vt:lpstr>Poppins</vt:lpstr>
      <vt:lpstr>AC Soft Icecream</vt:lpstr>
      <vt:lpstr>Calibri</vt:lpstr>
      <vt:lpstr>DM Sans</vt:lpstr>
      <vt:lpstr>Noto Sans T Chinese Bold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iCare-Eagles</dc:title>
  <cp:lastModifiedBy>Alexis Shen</cp:lastModifiedBy>
  <cp:revision>2</cp:revision>
  <dcterms:created xsi:type="dcterms:W3CDTF">2006-08-16T00:00:00Z</dcterms:created>
  <dcterms:modified xsi:type="dcterms:W3CDTF">2025-05-04T04:57:14Z</dcterms:modified>
  <dc:identifier>DAGl4hZLGZE</dc:identifier>
</cp:coreProperties>
</file>